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10e75eebe0f003463b9c1744b038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26876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Сейчас вы </a:t>
            </a:r>
            <a:r>
              <a:rPr lang="ru-RU" b="1" dirty="0" smtClean="0">
                <a:solidFill>
                  <a:srgbClr val="C00000"/>
                </a:solidFill>
              </a:rPr>
              <a:t>еще маленькие, но в будущем, когда вы подрастете, придется выбирать профессию, - то дело, с которым будет связана вся ваша жизнь. 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6206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Привет, ребята!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0002-005-Pedagogicheskoe-masterstv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27984" y="1268760"/>
            <a:ext cx="4043647" cy="4866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306896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 когда-нибудь думали, кем бы хотели стать, когда вырастите? Делились ли своими мыслями с кем-то?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43711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Сегодня мы с вами поговорим и множестве профессий, и, может быть, вы найдете среди них свою.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540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Твое призвание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Строитель нам построит дом,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 мы в нем дружно заживем.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Костюм нарядный, выходной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Искусно нам сошьет портной.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Даст книги нам библиотекарь,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Хлеб испечет в пекарне пекарь,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Учитель выучит всему —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Научит грамоте, письму.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Письмо доставит почтальон,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А повар сварит нам бульон.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Я думаю, ты подрастешь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 дело по душе найдешь</a:t>
            </a:r>
            <a:r>
              <a:rPr lang="ru-RU" sz="2000" b="1" dirty="0" smtClean="0">
                <a:solidFill>
                  <a:srgbClr val="002060"/>
                </a:solidFill>
              </a:rPr>
              <a:t>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2298267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184" y="3614138"/>
            <a:ext cx="2588941" cy="2997216"/>
          </a:xfrm>
          <a:prstGeom prst="rect">
            <a:avLst/>
          </a:prstGeom>
        </p:spPr>
      </p:pic>
      <p:pic>
        <p:nvPicPr>
          <p:cNvPr id="7" name="Рисунок 6" descr="23050748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80928"/>
            <a:ext cx="1801219" cy="2973710"/>
          </a:xfrm>
          <a:prstGeom prst="rect">
            <a:avLst/>
          </a:prstGeom>
        </p:spPr>
      </p:pic>
      <p:pic>
        <p:nvPicPr>
          <p:cNvPr id="9" name="Рисунок 8" descr="animated-bob-the-builder-image-0045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1" y="250242"/>
            <a:ext cx="1732983" cy="2334791"/>
          </a:xfrm>
          <a:prstGeom prst="rect">
            <a:avLst/>
          </a:prstGeom>
        </p:spPr>
      </p:pic>
      <p:pic>
        <p:nvPicPr>
          <p:cNvPr id="10" name="Рисунок 9" descr="bc32b6879310b871459ecafadc1d913f_anim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765" y="342069"/>
            <a:ext cx="1281694" cy="224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Молодцы. Давайте сейчас немного поиграем. Я начну предложение и кину мяч. Тот, кто из вас его поймает, продолжит предложение.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83529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Врач людей… </a:t>
            </a:r>
            <a:r>
              <a:rPr lang="ru-RU" b="1" i="1" dirty="0" smtClean="0">
                <a:solidFill>
                  <a:srgbClr val="C00000"/>
                </a:solidFill>
              </a:rPr>
              <a:t>(лечит)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Учитель детей… </a:t>
            </a:r>
            <a:r>
              <a:rPr lang="ru-RU" b="1" i="1" dirty="0" smtClean="0">
                <a:solidFill>
                  <a:srgbClr val="C00000"/>
                </a:solidFill>
              </a:rPr>
              <a:t>(учит)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Пожарный пожар… </a:t>
            </a:r>
            <a:r>
              <a:rPr lang="ru-RU" b="1" i="1" dirty="0" smtClean="0">
                <a:solidFill>
                  <a:srgbClr val="C00000"/>
                </a:solidFill>
              </a:rPr>
              <a:t>(тушит)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Повар обед… </a:t>
            </a:r>
            <a:r>
              <a:rPr lang="ru-RU" b="1" i="1" dirty="0" smtClean="0">
                <a:solidFill>
                  <a:srgbClr val="C00000"/>
                </a:solidFill>
              </a:rPr>
              <a:t>(варит, готовит)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Парикмахер волосы… </a:t>
            </a:r>
            <a:r>
              <a:rPr lang="ru-RU" b="1" i="1" dirty="0" smtClean="0">
                <a:solidFill>
                  <a:srgbClr val="C00000"/>
                </a:solidFill>
              </a:rPr>
              <a:t>(стрижет, укладывает, причёсывает)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Полицейский за порядком… </a:t>
            </a:r>
            <a:r>
              <a:rPr lang="ru-RU" b="1" i="1" dirty="0" smtClean="0">
                <a:solidFill>
                  <a:srgbClr val="C00000"/>
                </a:solidFill>
              </a:rPr>
              <a:t>(следит)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Портниха одежду… </a:t>
            </a:r>
            <a:r>
              <a:rPr lang="ru-RU" b="1" i="1" dirty="0" smtClean="0">
                <a:solidFill>
                  <a:srgbClr val="C00000"/>
                </a:solidFill>
              </a:rPr>
              <a:t>(шьет, чинит)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Пекарь хлеб… </a:t>
            </a:r>
            <a:r>
              <a:rPr lang="ru-RU" b="1" i="1" dirty="0" smtClean="0">
                <a:solidFill>
                  <a:srgbClr val="C00000"/>
                </a:solidFill>
              </a:rPr>
              <a:t>(печет)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Писатель книги… </a:t>
            </a:r>
            <a:r>
              <a:rPr lang="ru-RU" b="1" i="1" dirty="0" smtClean="0">
                <a:solidFill>
                  <a:srgbClr val="C00000"/>
                </a:solidFill>
              </a:rPr>
              <a:t>(пишет, сочиняет)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Доярка коров… </a:t>
            </a:r>
            <a:r>
              <a:rPr lang="ru-RU" b="1" i="1" dirty="0" smtClean="0">
                <a:solidFill>
                  <a:srgbClr val="C00000"/>
                </a:solidFill>
              </a:rPr>
              <a:t>(доит, кормит)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Фотограф людей… </a:t>
            </a:r>
            <a:r>
              <a:rPr lang="ru-RU" b="1" i="1" dirty="0" smtClean="0">
                <a:solidFill>
                  <a:srgbClr val="C00000"/>
                </a:solidFill>
              </a:rPr>
              <a:t>(фотографирует)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Продавец в магазине… </a:t>
            </a:r>
            <a:r>
              <a:rPr lang="ru-RU" b="1" i="1" dirty="0" smtClean="0">
                <a:solidFill>
                  <a:srgbClr val="C00000"/>
                </a:solidFill>
              </a:rPr>
              <a:t>(продает)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005152_1417643512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420888"/>
            <a:ext cx="1995920" cy="2903155"/>
          </a:xfrm>
        </p:spPr>
      </p:pic>
      <p:pic>
        <p:nvPicPr>
          <p:cNvPr id="9" name="Рисунок 8" descr="6083125f736e8ca28078a98fc4bacfc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80928"/>
            <a:ext cx="1919323" cy="2559097"/>
          </a:xfrm>
          <a:prstGeom prst="rect">
            <a:avLst/>
          </a:prstGeom>
        </p:spPr>
      </p:pic>
      <p:pic>
        <p:nvPicPr>
          <p:cNvPr id="11" name="Рисунок 10" descr="35adb02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76672"/>
            <a:ext cx="1098277" cy="1530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 давайте, мы поиграем еще в одну игру с мячом </a:t>
            </a:r>
            <a:r>
              <a:rPr lang="ru-RU" sz="2400" b="1" i="1" dirty="0" smtClean="0">
                <a:solidFill>
                  <a:srgbClr val="002060"/>
                </a:solidFill>
              </a:rPr>
              <a:t>«У кого какой инструмент?»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Молоток – </a:t>
            </a:r>
            <a:r>
              <a:rPr lang="ru-RU" b="1" i="1" dirty="0" smtClean="0">
                <a:solidFill>
                  <a:srgbClr val="002060"/>
                </a:solidFill>
              </a:rPr>
              <a:t>(у столяра)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Кисть – </a:t>
            </a:r>
            <a:r>
              <a:rPr lang="ru-RU" b="1" i="1" dirty="0" smtClean="0">
                <a:solidFill>
                  <a:srgbClr val="002060"/>
                </a:solidFill>
              </a:rPr>
              <a:t>(у маляра, у художника)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Шприц – </a:t>
            </a:r>
            <a:r>
              <a:rPr lang="ru-RU" b="1" i="1" dirty="0" smtClean="0">
                <a:solidFill>
                  <a:srgbClr val="002060"/>
                </a:solidFill>
              </a:rPr>
              <a:t>(у медсестры, ветеринара)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Рубанок – </a:t>
            </a:r>
            <a:r>
              <a:rPr lang="ru-RU" b="1" i="1" dirty="0" smtClean="0">
                <a:solidFill>
                  <a:srgbClr val="002060"/>
                </a:solidFill>
              </a:rPr>
              <a:t>(у плотника)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Мел – </a:t>
            </a:r>
            <a:r>
              <a:rPr lang="ru-RU" b="1" i="1" dirty="0" smtClean="0">
                <a:solidFill>
                  <a:srgbClr val="002060"/>
                </a:solidFill>
              </a:rPr>
              <a:t>(у учителя)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Ножницы – </a:t>
            </a:r>
            <a:r>
              <a:rPr lang="ru-RU" b="1" i="1" dirty="0" smtClean="0">
                <a:solidFill>
                  <a:srgbClr val="002060"/>
                </a:solidFill>
              </a:rPr>
              <a:t>(у парикмахера, у портного)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Расческа – </a:t>
            </a:r>
            <a:r>
              <a:rPr lang="ru-RU" b="1" i="1" dirty="0" smtClean="0">
                <a:solidFill>
                  <a:srgbClr val="002060"/>
                </a:solidFill>
              </a:rPr>
              <a:t>(у парикмахера)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Иголка – </a:t>
            </a:r>
            <a:r>
              <a:rPr lang="ru-RU" b="1" i="1" dirty="0" smtClean="0">
                <a:solidFill>
                  <a:srgbClr val="002060"/>
                </a:solidFill>
              </a:rPr>
              <a:t>(у портного)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Палитра – </a:t>
            </a:r>
            <a:r>
              <a:rPr lang="ru-RU" b="1" i="1" dirty="0" smtClean="0">
                <a:solidFill>
                  <a:srgbClr val="002060"/>
                </a:solidFill>
              </a:rPr>
              <a:t>(у художника)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Указка – </a:t>
            </a:r>
            <a:r>
              <a:rPr lang="ru-RU" b="1" i="1" dirty="0" smtClean="0">
                <a:solidFill>
                  <a:srgbClr val="002060"/>
                </a:solidFill>
              </a:rPr>
              <a:t>(у учителя)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(лопата, гитара, метла, ружье, скальпель, кастрюля)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001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1259398" cy="944550"/>
          </a:xfrm>
        </p:spPr>
      </p:pic>
      <p:pic>
        <p:nvPicPr>
          <p:cNvPr id="7" name="Рисунок 6" descr="a8426ca0eb8d8d7a54e0a86d42c9f4f770222bdfr1-440-440_hq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2161524" cy="2161524"/>
          </a:xfrm>
          <a:prstGeom prst="rect">
            <a:avLst/>
          </a:prstGeom>
        </p:spPr>
      </p:pic>
      <p:pic>
        <p:nvPicPr>
          <p:cNvPr id="8" name="Рисунок 7" descr="Comb_and_scissor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24" y="4368769"/>
            <a:ext cx="988400" cy="1237648"/>
          </a:xfrm>
          <a:prstGeom prst="rect">
            <a:avLst/>
          </a:prstGeom>
        </p:spPr>
      </p:pic>
      <p:pic>
        <p:nvPicPr>
          <p:cNvPr id="9" name="Рисунок 8" descr="image_image_1174922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792" y="2924944"/>
            <a:ext cx="1872208" cy="1872208"/>
          </a:xfrm>
          <a:prstGeom prst="rect">
            <a:avLst/>
          </a:prstGeom>
        </p:spPr>
      </p:pic>
      <p:pic>
        <p:nvPicPr>
          <p:cNvPr id="10" name="Рисунок 9" descr="proces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980728"/>
            <a:ext cx="1969350" cy="142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вы понимаете следующие пословицы о труде?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90872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Без труда не вытащишь и рыбку из пруда.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1277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Труд человека кормит, а лень портит.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84482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Там и хлеб не родится, где кто в поле не трудится.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27687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Пот на спине — так и хлеб на столе.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70892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Любовь и труд счастье дают.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21297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Кто хорошо трудится, тому есть чем хвалиться.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371703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За трудовую копейку бейся, нетрудовой копейки бойся.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429309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Без учебы и труда не придет на стол еда.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" name="Содержимое 14" descr="6d987e71dea461d7c494a39335fad27f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88640"/>
            <a:ext cx="1731091" cy="1689051"/>
          </a:xfrm>
        </p:spPr>
      </p:pic>
      <p:pic>
        <p:nvPicPr>
          <p:cNvPr id="18" name="Рисунок 17" descr="45-450252_related-cleaning-clipart-png-children-cleaning-png.png"/>
          <p:cNvPicPr>
            <a:picLocks noChangeAspect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24940"/>
            <a:ext cx="3456384" cy="2333060"/>
          </a:xfrm>
          <a:prstGeom prst="rect">
            <a:avLst/>
          </a:prstGeom>
        </p:spPr>
      </p:pic>
      <p:pic>
        <p:nvPicPr>
          <p:cNvPr id="19" name="Рисунок 18" descr="IWMdQ0Z9a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2276872"/>
            <a:ext cx="1455294" cy="1331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 сейчас давайте немного отдохнем.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836712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Повар варит кашу. </a:t>
            </a:r>
            <a:r>
              <a:rPr lang="ru-RU" b="1" i="1" dirty="0" smtClean="0">
                <a:solidFill>
                  <a:srgbClr val="002060"/>
                </a:solidFill>
              </a:rPr>
              <a:t>(Имитация с вращением кистей рук)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Плащ портниха шьет. </a:t>
            </a:r>
            <a:r>
              <a:rPr lang="ru-RU" b="1" i="1" dirty="0" smtClean="0">
                <a:solidFill>
                  <a:srgbClr val="002060"/>
                </a:solidFill>
              </a:rPr>
              <a:t>(Махи руками)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Доктор лечит Машу. </a:t>
            </a:r>
            <a:r>
              <a:rPr lang="ru-RU" b="1" i="1" dirty="0" smtClean="0">
                <a:solidFill>
                  <a:srgbClr val="002060"/>
                </a:solidFill>
              </a:rPr>
              <a:t>(Открыть и закрыть ротик, высунув язычок)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Сталь кузнец кует. </a:t>
            </a:r>
            <a:r>
              <a:rPr lang="ru-RU" b="1" i="1" dirty="0" smtClean="0">
                <a:solidFill>
                  <a:srgbClr val="002060"/>
                </a:solidFill>
              </a:rPr>
              <a:t>(Хлопки)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Дровосеки рубят. </a:t>
            </a:r>
            <a:r>
              <a:rPr lang="ru-RU" b="1" i="1" dirty="0" smtClean="0">
                <a:solidFill>
                  <a:srgbClr val="002060"/>
                </a:solidFill>
              </a:rPr>
              <a:t>(Махи с наклонами)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Строят мастера. </a:t>
            </a:r>
            <a:r>
              <a:rPr lang="ru-RU" b="1" i="1" dirty="0" smtClean="0">
                <a:solidFill>
                  <a:srgbClr val="002060"/>
                </a:solidFill>
              </a:rPr>
              <a:t>(Имитация с прыжками вверх)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же делать будет, </a:t>
            </a:r>
            <a:r>
              <a:rPr lang="ru-RU" b="1" i="1" dirty="0" smtClean="0">
                <a:solidFill>
                  <a:srgbClr val="002060"/>
                </a:solidFill>
              </a:rPr>
              <a:t>(Поднимание плеч)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Наша детвора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25410066.g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2708920"/>
            <a:ext cx="2664296" cy="2664296"/>
          </a:xfrm>
        </p:spPr>
      </p:pic>
      <p:pic>
        <p:nvPicPr>
          <p:cNvPr id="8" name="Рисунок 7" descr="aiq6ddkkT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60648"/>
            <a:ext cx="1662854" cy="2852936"/>
          </a:xfrm>
          <a:prstGeom prst="rect">
            <a:avLst/>
          </a:prstGeom>
        </p:spPr>
      </p:pic>
      <p:pic>
        <p:nvPicPr>
          <p:cNvPr id="9" name="Рисунок 8" descr="or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6025" y="3068960"/>
            <a:ext cx="284797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 А сейчас я вам загадаю загадки о людях разных профессий.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8680"/>
            <a:ext cx="3491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Причесываю, стригу,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Модную прическу сделать могу.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1967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(Парикмахер.)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cosmetology-clipart-6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04664"/>
            <a:ext cx="1562483" cy="1635974"/>
          </a:xfrm>
        </p:spPr>
      </p:pic>
      <p:sp>
        <p:nvSpPr>
          <p:cNvPr id="10" name="TextBox 9"/>
          <p:cNvSpPr txBox="1"/>
          <p:nvPr/>
        </p:nvSpPr>
        <p:spPr>
          <a:xfrm>
            <a:off x="4644008" y="47667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Целый день кручу баранку,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Чтоб людей всех развезти.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Нужно их доставить быстро,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Адрес правильно найти.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18448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(Таксист.)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origin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836712"/>
            <a:ext cx="1683836" cy="1218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5656" y="198884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Веду отважно самолёт.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Людей и груз беру на борт.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(Пилот.)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95-951332_clipart-çocuk-pilot-pilot-clipart-pn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4074" y="1838829"/>
            <a:ext cx="3136404" cy="2038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03640" y="2276872"/>
            <a:ext cx="32403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Вам продам любой товар,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Упакую в целлофан.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 товаре расскажу,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Что купить вам предложу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(Продавец.)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89040"/>
            <a:ext cx="2411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Я работаю в саду, но не где деревья.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Я всему детей учу. Прихожу в сад первой.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0120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(Воспитатель.)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" name="Рисунок 20" descr="59a9507493d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645024"/>
            <a:ext cx="1386690" cy="20833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67944" y="4653136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Почему меня боятся Взрослые и дети?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Ведь жужжащая машина Людям зубы лечит!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76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(Стоматолог.)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" name="Рисунок 23" descr="a2310567d6b52482d7063204b72ebc9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293096"/>
            <a:ext cx="1653132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10e75eebe0f003463b9c1744b038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Иногда человек долго и мучительно ищет свое призвание, меняя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профессию за профессией, и все-таки, в конце концов, находит дело по душе, которое приносит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радость и ему самому, и другим людям.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06896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Все профессии важны, все профессии нужны!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2048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Надеюсь, вы многое узнали из сегодняшнего урока о профессиях, и в будущем найдете свою!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730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Дзус Оксана</dc:creator>
  <cp:lastModifiedBy>Андрей Дзус</cp:lastModifiedBy>
  <cp:revision>18</cp:revision>
  <dcterms:created xsi:type="dcterms:W3CDTF">2019-05-07T17:57:05Z</dcterms:created>
  <dcterms:modified xsi:type="dcterms:W3CDTF">2021-12-12T13:37:41Z</dcterms:modified>
</cp:coreProperties>
</file>